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3" r:id="rId19"/>
    <p:sldId id="275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4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7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5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0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2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1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8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5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8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7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0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8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40D1-BA91-499B-90E0-F3E2B447EFB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6B25-15E8-4AB0-AE55-705BB4F4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1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94488"/>
            <a:ext cx="12167616" cy="6763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163" y="2636912"/>
            <a:ext cx="9253028" cy="23042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71464" y="2906407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Основные федеральные, региональные и муниципальные меры поддержки субъектов МСП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0" t="5332" r="59759" b="63601"/>
          <a:stretch/>
        </p:blipFill>
        <p:spPr>
          <a:xfrm>
            <a:off x="0" y="38797"/>
            <a:ext cx="4403558" cy="2130597"/>
          </a:xfrm>
          <a:prstGeom prst="rect">
            <a:avLst/>
          </a:prstGeom>
        </p:spPr>
      </p:pic>
      <p:pic>
        <p:nvPicPr>
          <p:cNvPr id="5" name="Picture 2" descr="http://voshod23.ru/wp-content/uploads/2015/07/%D0%B0%D0%B4%D0%BC%D0%B8%D0%BD%D0%B8%D1%81%D1%82%D1%80%D0%B0%D1%86%D0%B8%D1%8F-%D0%B3%D0%BE%D1%80%D0%BE%D0%B4%D1%81%D0%BA%D0%BE%D0%B3%D0%BE-%D0%BE%D0%BA%D1%80%D1%83%D0%B3%D0%B0-%D0%A1%D0%B0%D0%BC%D0%B0%D1%80%D0%B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62"/>
          <a:stretch/>
        </p:blipFill>
        <p:spPr bwMode="auto">
          <a:xfrm>
            <a:off x="-275639" y="1701877"/>
            <a:ext cx="1547103" cy="9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3432" y="1910157"/>
            <a:ext cx="20882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Самара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408" y="2134205"/>
            <a:ext cx="288032" cy="21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24384"/>
            <a:ext cx="12143232" cy="683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" y="24384"/>
            <a:ext cx="12097512" cy="680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4384"/>
            <a:ext cx="12146280" cy="683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0"/>
            <a:ext cx="12146280" cy="683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"/>
            <a:ext cx="12192000" cy="681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0"/>
            <a:ext cx="12143232" cy="680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5720"/>
            <a:ext cx="12146280" cy="67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4996" t="19075" r="15203" b="6320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5573" b="62795"/>
          <a:stretch/>
        </p:blipFill>
        <p:spPr>
          <a:xfrm>
            <a:off x="6761747" y="-1338"/>
            <a:ext cx="5430252" cy="25520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87368" t="39135" b="10524"/>
          <a:stretch/>
        </p:blipFill>
        <p:spPr>
          <a:xfrm>
            <a:off x="10647947" y="2683042"/>
            <a:ext cx="1544052" cy="3453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0183" r="31039"/>
          <a:stretch/>
        </p:blipFill>
        <p:spPr>
          <a:xfrm>
            <a:off x="1797" y="4126832"/>
            <a:ext cx="8429020" cy="2731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424" y="191683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Меры поддержки Администрации городского округа Самара 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4996" t="19075" r="69398" b="79868"/>
          <a:stretch/>
        </p:blipFill>
        <p:spPr>
          <a:xfrm>
            <a:off x="2723011" y="4024563"/>
            <a:ext cx="447600" cy="204537"/>
          </a:xfrm>
          <a:prstGeom prst="rect">
            <a:avLst/>
          </a:prstGeom>
        </p:spPr>
      </p:pic>
      <p:pic>
        <p:nvPicPr>
          <p:cNvPr id="14" name="Picture 2" descr="http://voshod23.ru/wp-content/uploads/2015/07/%D0%B0%D0%B4%D0%BC%D0%B8%D0%BD%D0%B8%D1%81%D1%82%D1%80%D0%B0%D1%86%D0%B8%D1%8F-%D0%B3%D0%BE%D1%80%D0%BE%D0%B4%D1%81%D0%BA%D0%BE%D0%B3%D0%BE-%D0%BE%D0%BA%D1%80%D1%83%D0%B3%D0%B0-%D0%A1%D0%B0%D0%BC%D0%B0%D1%80%D0%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495174"/>
            <a:ext cx="3264028" cy="32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68567" t="35276" r="17357" b="47008"/>
          <a:stretch/>
        </p:blipFill>
        <p:spPr>
          <a:xfrm>
            <a:off x="8430816" y="5492416"/>
            <a:ext cx="1913655" cy="12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78355" t="59857"/>
          <a:stretch/>
        </p:blipFill>
        <p:spPr>
          <a:xfrm>
            <a:off x="9553074" y="4114800"/>
            <a:ext cx="2638926" cy="2743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" y="0"/>
            <a:ext cx="24447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79872" b="90136"/>
          <a:stretch/>
        </p:blipFill>
        <p:spPr>
          <a:xfrm>
            <a:off x="0" y="2507"/>
            <a:ext cx="2444817" cy="6737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00" y="23812"/>
            <a:ext cx="26400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-377" t="16785" r="2" b="74760"/>
          <a:stretch/>
        </p:blipFill>
        <p:spPr>
          <a:xfrm>
            <a:off x="0" y="1130967"/>
            <a:ext cx="12192000" cy="5775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2900" t="41358" r="72346" b="46753"/>
          <a:stretch/>
        </p:blipFill>
        <p:spPr>
          <a:xfrm>
            <a:off x="3180293" y="1676019"/>
            <a:ext cx="577516" cy="812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2900" t="41358" r="72346" b="46753"/>
          <a:stretch/>
        </p:blipFill>
        <p:spPr>
          <a:xfrm>
            <a:off x="3206334" y="3768996"/>
            <a:ext cx="577516" cy="812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752" y="1818774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С</a:t>
            </a:r>
            <a:r>
              <a:rPr lang="ru-RU" b="1" dirty="0" smtClean="0">
                <a:solidFill>
                  <a:srgbClr val="663300"/>
                </a:solidFill>
              </a:rPr>
              <a:t>нижение значения </a:t>
            </a:r>
            <a:r>
              <a:rPr lang="ru-RU" b="1" dirty="0" smtClean="0">
                <a:solidFill>
                  <a:srgbClr val="C00000"/>
                </a:solidFill>
              </a:rPr>
              <a:t>коэффициента К2 применяемого для исчисления ЕНВД </a:t>
            </a:r>
            <a:r>
              <a:rPr lang="ru-RU" b="1" dirty="0" smtClean="0">
                <a:solidFill>
                  <a:srgbClr val="663300"/>
                </a:solidFill>
              </a:rPr>
              <a:t>для вида деятельности «оказание услуг общественного питания, осуществляемых через объекты организации общественного питания с площадью зала обслуживания посетителей не более 150 </a:t>
            </a:r>
            <a:r>
              <a:rPr lang="ru-RU" b="1" dirty="0" err="1" smtClean="0">
                <a:solidFill>
                  <a:srgbClr val="663300"/>
                </a:solidFill>
              </a:rPr>
              <a:t>кв.м</a:t>
            </a:r>
            <a:r>
              <a:rPr lang="ru-RU" b="1" dirty="0" smtClean="0">
                <a:solidFill>
                  <a:srgbClr val="663300"/>
                </a:solidFill>
              </a:rPr>
              <a:t> по каждому объекту организации общественного питания, имеющие лицензию на торговлю алкогольной продукцией» </a:t>
            </a:r>
            <a:r>
              <a:rPr lang="ru-RU" b="1" dirty="0" smtClean="0">
                <a:solidFill>
                  <a:srgbClr val="C00000"/>
                </a:solidFill>
              </a:rPr>
              <a:t>с 1 до 0,7 </a:t>
            </a:r>
            <a:r>
              <a:rPr lang="ru-RU" i="1" dirty="0" smtClean="0">
                <a:solidFill>
                  <a:srgbClr val="663300"/>
                </a:solidFill>
              </a:rPr>
              <a:t>(нормативно-правовой акт в стадии разработки);</a:t>
            </a:r>
            <a:endParaRPr lang="ru-RU" i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27" y="385009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Освобождение от уплаты </a:t>
            </a:r>
            <a:r>
              <a:rPr lang="ru-RU" b="1" dirty="0">
                <a:solidFill>
                  <a:srgbClr val="C00000"/>
                </a:solidFill>
              </a:rPr>
              <a:t>20% исчисленного земельного налога за 2020 год </a:t>
            </a:r>
            <a:r>
              <a:rPr lang="ru-RU" b="1" dirty="0" smtClean="0">
                <a:solidFill>
                  <a:srgbClr val="663300"/>
                </a:solidFill>
              </a:rPr>
              <a:t>организаций </a:t>
            </a:r>
            <a:r>
              <a:rPr lang="ru-RU" b="1" dirty="0">
                <a:solidFill>
                  <a:srgbClr val="663300"/>
                </a:solidFill>
              </a:rPr>
              <a:t>и </a:t>
            </a:r>
            <a:r>
              <a:rPr lang="ru-RU" b="1" dirty="0" smtClean="0">
                <a:solidFill>
                  <a:srgbClr val="663300"/>
                </a:solidFill>
              </a:rPr>
              <a:t>индивидуальных предпринимателей, включенных </a:t>
            </a:r>
            <a:r>
              <a:rPr lang="ru-RU" b="1" dirty="0">
                <a:solidFill>
                  <a:srgbClr val="663300"/>
                </a:solidFill>
              </a:rPr>
              <a:t>по состоянию </a:t>
            </a:r>
            <a:r>
              <a:rPr lang="ru-RU" b="1" dirty="0">
                <a:solidFill>
                  <a:srgbClr val="C00000"/>
                </a:solidFill>
              </a:rPr>
              <a:t>на 1 марта 2020 г.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663300"/>
                </a:solidFill>
              </a:rPr>
              <a:t>в соответствии </a:t>
            </a:r>
            <a:r>
              <a:rPr lang="ru-RU" b="1" dirty="0" smtClean="0">
                <a:solidFill>
                  <a:srgbClr val="663300"/>
                </a:solidFill>
              </a:rPr>
              <a:t>с Федеральным законом </a:t>
            </a:r>
            <a:r>
              <a:rPr lang="ru-RU" b="1" dirty="0">
                <a:solidFill>
                  <a:srgbClr val="663300"/>
                </a:solidFill>
              </a:rPr>
              <a:t>«О развитии малого и среднего предпринимательства в Российской Федерации» в единый реестр субъектов малого и среднего </a:t>
            </a:r>
            <a:r>
              <a:rPr lang="ru-RU" b="1" dirty="0" smtClean="0">
                <a:solidFill>
                  <a:srgbClr val="663300"/>
                </a:solidFill>
              </a:rPr>
              <a:t>предпринимательства</a:t>
            </a:r>
            <a:r>
              <a:rPr lang="ru-RU" b="1" dirty="0">
                <a:solidFill>
                  <a:srgbClr val="663300"/>
                </a:solidFill>
              </a:rPr>
              <a:t>, </a:t>
            </a:r>
            <a:r>
              <a:rPr lang="ru-RU" b="1" dirty="0" smtClean="0">
                <a:solidFill>
                  <a:srgbClr val="663300"/>
                </a:solidFill>
              </a:rPr>
              <a:t>занятых </a:t>
            </a:r>
            <a:r>
              <a:rPr lang="ru-RU" b="1" dirty="0">
                <a:solidFill>
                  <a:srgbClr val="663300"/>
                </a:solidFill>
              </a:rPr>
              <a:t>в сферах деятельности наиболее пострадавших в условиях ухудшения ситуации в связи с распространением новой </a:t>
            </a:r>
            <a:r>
              <a:rPr lang="ru-RU" b="1" dirty="0" err="1">
                <a:solidFill>
                  <a:srgbClr val="663300"/>
                </a:solidFill>
              </a:rPr>
              <a:t>коронавирусной</a:t>
            </a:r>
            <a:r>
              <a:rPr lang="ru-RU" b="1" dirty="0">
                <a:solidFill>
                  <a:srgbClr val="663300"/>
                </a:solidFill>
              </a:rPr>
              <a:t> инфекции, перечень которых утверждается Правительством Российской </a:t>
            </a:r>
            <a:r>
              <a:rPr lang="ru-RU" b="1" dirty="0" smtClean="0">
                <a:solidFill>
                  <a:srgbClr val="663300"/>
                </a:solidFill>
              </a:rPr>
              <a:t>Федерации </a:t>
            </a:r>
            <a:r>
              <a:rPr lang="ru-RU" i="1" dirty="0" smtClean="0">
                <a:solidFill>
                  <a:srgbClr val="663300"/>
                </a:solidFill>
              </a:rPr>
              <a:t>(</a:t>
            </a:r>
            <a:r>
              <a:rPr lang="ru-RU" i="1" dirty="0">
                <a:solidFill>
                  <a:srgbClr val="663300"/>
                </a:solidFill>
              </a:rPr>
              <a:t>нормативно-правовой акт в стадии разработки</a:t>
            </a:r>
            <a:r>
              <a:rPr lang="ru-RU" i="1" dirty="0" smtClean="0">
                <a:solidFill>
                  <a:srgbClr val="663300"/>
                </a:solidFill>
              </a:rPr>
              <a:t>).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509" t="57668" r="84348"/>
          <a:stretch/>
        </p:blipFill>
        <p:spPr>
          <a:xfrm>
            <a:off x="86264" y="3925019"/>
            <a:ext cx="1838789" cy="288116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1" y="472622"/>
            <a:ext cx="97361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568608" y="6309320"/>
            <a:ext cx="294765" cy="40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280576" y="61653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Arial Black" pitchFamily="34" charset="0"/>
              </a:rPr>
              <a:t>18</a:t>
            </a:r>
            <a:endParaRPr lang="ru-RU" sz="28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32760" r="61764" b="47186"/>
          <a:stretch/>
        </p:blipFill>
        <p:spPr bwMode="auto">
          <a:xfrm>
            <a:off x="582506" y="2016366"/>
            <a:ext cx="2345142" cy="16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78355" t="59857"/>
          <a:stretch/>
        </p:blipFill>
        <p:spPr>
          <a:xfrm>
            <a:off x="9553074" y="4114800"/>
            <a:ext cx="2638926" cy="2743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" y="0"/>
            <a:ext cx="24447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3812"/>
            <a:ext cx="26400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3" y="1556792"/>
            <a:ext cx="19145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1424" y="676274"/>
            <a:ext cx="957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ДОПОЛНИТЕЛЬНЫЕ МЕРЫ ПОДДЕРЖКИ</a:t>
            </a:r>
            <a:endParaRPr lang="ru-RU" sz="3200" b="1" dirty="0">
              <a:solidFill>
                <a:srgbClr val="663300"/>
              </a:solidFill>
              <a:latin typeface="Arial" pitchFamily="34" charset="0"/>
              <a:ea typeface="DotumChe" pitchFamily="49" charset="-127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2900" t="41358" r="72346" b="46753"/>
          <a:stretch/>
        </p:blipFill>
        <p:spPr>
          <a:xfrm>
            <a:off x="2830488" y="1572272"/>
            <a:ext cx="577516" cy="812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2900" t="41358" r="72346" b="46753"/>
          <a:stretch/>
        </p:blipFill>
        <p:spPr>
          <a:xfrm>
            <a:off x="2797095" y="3418107"/>
            <a:ext cx="577516" cy="812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2900" t="41358" r="72346" b="46753"/>
          <a:stretch/>
        </p:blipFill>
        <p:spPr>
          <a:xfrm>
            <a:off x="2830488" y="4422721"/>
            <a:ext cx="577516" cy="812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0563" y="1616231"/>
            <a:ext cx="8390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Отсрочка по уплате</a:t>
            </a:r>
            <a:r>
              <a:rPr lang="ru-RU" b="1" dirty="0">
                <a:solidFill>
                  <a:srgbClr val="663300"/>
                </a:solidFill>
              </a:rPr>
              <a:t>, начисленной за период </a:t>
            </a:r>
            <a:r>
              <a:rPr lang="ru-RU" b="1" dirty="0">
                <a:solidFill>
                  <a:srgbClr val="C00000"/>
                </a:solidFill>
              </a:rPr>
              <a:t>с апреля по </a:t>
            </a:r>
            <a:r>
              <a:rPr lang="ru-RU" b="1" dirty="0" smtClean="0">
                <a:solidFill>
                  <a:srgbClr val="C00000"/>
                </a:solidFill>
              </a:rPr>
              <a:t>октябрь </a:t>
            </a:r>
            <a:r>
              <a:rPr lang="ru-RU" b="1" dirty="0">
                <a:solidFill>
                  <a:srgbClr val="C00000"/>
                </a:solidFill>
              </a:rPr>
              <a:t>2020 года арендной платы </a:t>
            </a:r>
            <a:r>
              <a:rPr lang="ru-RU" b="1" dirty="0">
                <a:solidFill>
                  <a:srgbClr val="663300"/>
                </a:solidFill>
              </a:rPr>
              <a:t>по договорам аренды муниципального имущества, аренды земельных участков, находящихся в собственности городского округа Самара, договорам аренды земельных участков, государственная собственность на которые не разграничена, установив срок  уплаты начисленной суммы ежемесячно до 30 числа равными частями </a:t>
            </a:r>
            <a:r>
              <a:rPr lang="ru-RU" b="1" dirty="0">
                <a:solidFill>
                  <a:srgbClr val="C00000"/>
                </a:solidFill>
              </a:rPr>
              <a:t>с января 2021 </a:t>
            </a:r>
            <a:r>
              <a:rPr lang="ru-RU" b="1" dirty="0" smtClean="0">
                <a:solidFill>
                  <a:srgbClr val="C00000"/>
                </a:solidFill>
              </a:rPr>
              <a:t>года</a:t>
            </a:r>
            <a:r>
              <a:rPr lang="ru-RU" b="1" dirty="0" smtClean="0">
                <a:solidFill>
                  <a:srgbClr val="663300"/>
                </a:solidFill>
              </a:rPr>
              <a:t>;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542" y="3501008"/>
            <a:ext cx="772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Освобождение</a:t>
            </a:r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от уплаты арендной платы </a:t>
            </a:r>
            <a:r>
              <a:rPr lang="ru-RU" b="1" dirty="0">
                <a:solidFill>
                  <a:srgbClr val="663300"/>
                </a:solidFill>
              </a:rPr>
              <a:t>в 2020 году резидентов МКУ «Самарский бизнес-инкубатор</a:t>
            </a:r>
            <a:r>
              <a:rPr lang="ru-RU" b="1" dirty="0" smtClean="0">
                <a:solidFill>
                  <a:srgbClr val="663300"/>
                </a:solidFill>
              </a:rPr>
              <a:t>»;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0355" y="4437112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Предоставление </a:t>
            </a:r>
            <a:r>
              <a:rPr lang="ru-RU" b="1" dirty="0" smtClean="0">
                <a:solidFill>
                  <a:srgbClr val="C00000"/>
                </a:solidFill>
              </a:rPr>
              <a:t>грантов </a:t>
            </a:r>
            <a:r>
              <a:rPr lang="ru-RU" b="1" dirty="0">
                <a:solidFill>
                  <a:srgbClr val="C00000"/>
                </a:solidFill>
              </a:rPr>
              <a:t>в форме </a:t>
            </a:r>
            <a:r>
              <a:rPr lang="ru-RU" b="1" dirty="0" smtClean="0">
                <a:solidFill>
                  <a:srgbClr val="C00000"/>
                </a:solidFill>
              </a:rPr>
              <a:t>субсидий </a:t>
            </a:r>
            <a:r>
              <a:rPr lang="ru-RU" b="1" dirty="0">
                <a:solidFill>
                  <a:srgbClr val="663300"/>
                </a:solidFill>
              </a:rPr>
              <a:t>в целях возмещения затрат</a:t>
            </a:r>
          </a:p>
          <a:p>
            <a:r>
              <a:rPr lang="ru-RU" b="1" dirty="0">
                <a:solidFill>
                  <a:srgbClr val="663300"/>
                </a:solidFill>
              </a:rPr>
              <a:t>на выплату заработной </a:t>
            </a:r>
            <a:r>
              <a:rPr lang="ru-RU" b="1" dirty="0" smtClean="0">
                <a:solidFill>
                  <a:srgbClr val="663300"/>
                </a:solidFill>
              </a:rPr>
              <a:t>платы </a:t>
            </a:r>
            <a:r>
              <a:rPr lang="ru-RU" b="1" dirty="0" smtClean="0">
                <a:solidFill>
                  <a:srgbClr val="C00000"/>
                </a:solidFill>
              </a:rPr>
              <a:t>до 200 000 рублей</a:t>
            </a:r>
            <a:r>
              <a:rPr lang="ru-RU" b="1" dirty="0" smtClean="0">
                <a:solidFill>
                  <a:srgbClr val="663300"/>
                </a:solidFill>
              </a:rPr>
              <a:t>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/>
        </p:blipFill>
        <p:spPr bwMode="auto">
          <a:xfrm>
            <a:off x="191344" y="3636416"/>
            <a:ext cx="2352675" cy="307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40616" y="6237312"/>
            <a:ext cx="216024" cy="47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280576" y="61653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Arial Black" pitchFamily="34" charset="0"/>
              </a:rPr>
              <a:t>19</a:t>
            </a:r>
            <a:endParaRPr lang="ru-RU" sz="28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0"/>
            <a:ext cx="121676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"/>
            <a:ext cx="12192000" cy="6812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96600" y="6434228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12192000" cy="683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5720"/>
            <a:ext cx="12146280" cy="681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24384"/>
            <a:ext cx="12167616" cy="683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24384"/>
            <a:ext cx="12167616" cy="683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4384"/>
            <a:ext cx="12146280" cy="683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24384"/>
            <a:ext cx="12167616" cy="683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4384"/>
            <a:ext cx="12146280" cy="680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198</Words>
  <Application>Microsoft Office PowerPoint</Application>
  <PresentationFormat>Произвольный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Рабинович Анна Михайловна</dc:creator>
  <cp:lastModifiedBy>Хайрова Г.К.</cp:lastModifiedBy>
  <cp:revision>11</cp:revision>
  <dcterms:created xsi:type="dcterms:W3CDTF">2020-05-07T10:57:10Z</dcterms:created>
  <dcterms:modified xsi:type="dcterms:W3CDTF">2020-05-12T12:37:07Z</dcterms:modified>
</cp:coreProperties>
</file>